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98" r:id="rId3"/>
    <p:sldId id="299" r:id="rId4"/>
    <p:sldId id="257" r:id="rId5"/>
    <p:sldId id="259" r:id="rId6"/>
    <p:sldId id="303" r:id="rId7"/>
    <p:sldId id="308" r:id="rId8"/>
    <p:sldId id="260" r:id="rId9"/>
    <p:sldId id="304" r:id="rId10"/>
    <p:sldId id="305" r:id="rId11"/>
    <p:sldId id="297" r:id="rId12"/>
    <p:sldId id="300" r:id="rId13"/>
    <p:sldId id="302" r:id="rId14"/>
    <p:sldId id="262" r:id="rId15"/>
    <p:sldId id="263" r:id="rId16"/>
    <p:sldId id="306" r:id="rId17"/>
    <p:sldId id="264" r:id="rId18"/>
    <p:sldId id="265" r:id="rId19"/>
    <p:sldId id="296" r:id="rId20"/>
    <p:sldId id="301" r:id="rId21"/>
    <p:sldId id="307" r:id="rId22"/>
    <p:sldId id="29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B2EAE-8AF7-48E6-91E3-54D1E7C1F344}">
  <a:tblStyle styleId="{1C5B2EAE-8AF7-48E6-91E3-54D1E7C1F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7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9:09.1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0 587,'517'-573,"-505"559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9:13.1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0 594,'523'-581,"-511"568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7:35.8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0,'535'0,"-514"0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7:39.9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78,'828'0,"-803"-1,46-9,-44 6,36-3,-40 7,12 0,0-2,47-9,-59 8,0 1,43 0,-39 3,36-5,-56 2,0 0,0 0,0 0,10-6,2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7:44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0,'467'0,"-445"0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7:51.5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67,'137'2,"145"-5,-209-7,-49 6,40-3,15 9,-48 0,0-2,42-5,-60 3,-1-2,1 1,13-7,-16 5,1 1,0 0,1 1,17-2,243 1,-143 7,-107-3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7:53.5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1,'274'0,"-264"1,1 0,-1 1,1 0,-1 1,1 0,12 6,-11-4,0-1,0 0,0-1,15 2,91-3,-102-2,8-1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7T13:28:04.5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24,'757'0,"-717"-2,43-8,37-1,1687 11,-844 1,-938-1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3T06:13:22.0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1,'16'1,"1"1,20 4,30 3,50 0,22-1,538-8,-652-2,35-5,24-2,933 10,-994-2,38-7,-37 4,36-2,386 7,-427-1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5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4ef22aa1ac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4ef22aa1ac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3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18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15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5" r:id="rId6"/>
    <p:sldLayoutId id="2147483669" r:id="rId7"/>
    <p:sldLayoutId id="2147483670" r:id="rId8"/>
    <p:sldLayoutId id="2147483671" r:id="rId9"/>
    <p:sldLayoutId id="2147483672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5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665473" y="3376786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 </a:t>
            </a:r>
            <a:endParaRPr sz="1400"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63355" y="1110856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dk2"/>
                </a:solidFill>
              </a:rPr>
              <a:t>Human Activity</a:t>
            </a:r>
            <a:br>
              <a:rPr lang="en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Recognition</a:t>
            </a:r>
            <a:endParaRPr sz="54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6EFE018-C40B-C9DC-6D3A-7E733544FA7D}"/>
              </a:ext>
            </a:extLst>
          </p:cNvPr>
          <p:cNvSpPr txBox="1"/>
          <p:nvPr/>
        </p:nvSpPr>
        <p:spPr>
          <a:xfrm>
            <a:off x="1096850" y="3474253"/>
            <a:ext cx="3936684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BY: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Reg No: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Guided by: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33;p39">
            <a:extLst>
              <a:ext uri="{FF2B5EF4-FFF2-40B4-BE49-F238E27FC236}">
                <a16:creationId xmlns:a16="http://schemas.microsoft.com/office/drawing/2014/main" id="{41332630-9ACF-524C-1A42-E0F25686E324}"/>
              </a:ext>
            </a:extLst>
          </p:cNvPr>
          <p:cNvSpPr txBox="1">
            <a:spLocks/>
          </p:cNvSpPr>
          <p:nvPr/>
        </p:nvSpPr>
        <p:spPr>
          <a:xfrm>
            <a:off x="760050" y="1020751"/>
            <a:ext cx="8010570" cy="3457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Software Requirements: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6125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Operating System: Windows 11 </a:t>
            </a:r>
          </a:p>
          <a:p>
            <a:pPr marL="746125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Environment: Any Web browser </a:t>
            </a:r>
          </a:p>
          <a:p>
            <a:pPr marL="746125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Front End: Streamlit </a:t>
            </a:r>
          </a:p>
          <a:p>
            <a:pPr marL="746125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API: Python </a:t>
            </a:r>
          </a:p>
          <a:p>
            <a:pPr marL="746125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Back End: Not used</a:t>
            </a:r>
          </a:p>
        </p:txBody>
      </p:sp>
    </p:spTree>
    <p:extLst>
      <p:ext uri="{BB962C8B-B14F-4D97-AF65-F5344CB8AC3E}">
        <p14:creationId xmlns:p14="http://schemas.microsoft.com/office/powerpoint/2010/main" val="12497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58;p36">
            <a:extLst>
              <a:ext uri="{FF2B5EF4-FFF2-40B4-BE49-F238E27FC236}">
                <a16:creationId xmlns:a16="http://schemas.microsoft.com/office/drawing/2014/main" id="{9160BA5B-54D4-2A2D-0BD1-CCA124D61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050" y="4000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sz="3000" dirty="0"/>
          </a:p>
        </p:txBody>
      </p:sp>
      <p:sp>
        <p:nvSpPr>
          <p:cNvPr id="6" name="Google Shape;1533;p39">
            <a:extLst>
              <a:ext uri="{FF2B5EF4-FFF2-40B4-BE49-F238E27FC236}">
                <a16:creationId xmlns:a16="http://schemas.microsoft.com/office/drawing/2014/main" id="{0D29166D-AF2B-4985-8663-D11651B7745B}"/>
              </a:ext>
            </a:extLst>
          </p:cNvPr>
          <p:cNvSpPr txBox="1">
            <a:spLocks/>
          </p:cNvSpPr>
          <p:nvPr/>
        </p:nvSpPr>
        <p:spPr>
          <a:xfrm>
            <a:off x="1014492" y="3071717"/>
            <a:ext cx="76239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5D34A77E-6383-8F6E-9E84-A077AE821A02}"/>
              </a:ext>
            </a:extLst>
          </p:cNvPr>
          <p:cNvSpPr txBox="1"/>
          <p:nvPr/>
        </p:nvSpPr>
        <p:spPr>
          <a:xfrm>
            <a:off x="648970" y="2342501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distributed(Conv2D)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Input(20,64,64,3)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Output(20,64,64,16)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60075337-BA31-FF10-33ED-1F8560962E96}"/>
              </a:ext>
            </a:extLst>
          </p:cNvPr>
          <p:cNvSpPr txBox="1"/>
          <p:nvPr/>
        </p:nvSpPr>
        <p:spPr>
          <a:xfrm>
            <a:off x="3550727" y="2342502"/>
            <a:ext cx="2551430" cy="949491"/>
          </a:xfrm>
          <a:prstGeom prst="rec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distributed(Maxpool2D)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Input(20,64,64,16)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Output(20,16,16,16)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C2077DC0-00DC-5A1D-DC2F-CCBC5028D767}"/>
              </a:ext>
            </a:extLst>
          </p:cNvPr>
          <p:cNvSpPr txBox="1"/>
          <p:nvPr/>
        </p:nvSpPr>
        <p:spPr>
          <a:xfrm>
            <a:off x="6452484" y="234250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distributed(Dropout)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Input(20,16,16,16)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Output(20,16,16,16)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8D5DFC40-DC48-5CD0-7CE7-6610B9566C63}"/>
              </a:ext>
            </a:extLst>
          </p:cNvPr>
          <p:cNvSpPr txBox="1"/>
          <p:nvPr/>
        </p:nvSpPr>
        <p:spPr>
          <a:xfrm>
            <a:off x="6452484" y="3546461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distributed(Conv2D)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Input(20,16,16,16)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Output(20,16,16,32)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E185A5E3-5FC9-B3AF-E63A-57A66BCE564F}"/>
              </a:ext>
            </a:extLst>
          </p:cNvPr>
          <p:cNvSpPr txBox="1"/>
          <p:nvPr/>
        </p:nvSpPr>
        <p:spPr>
          <a:xfrm>
            <a:off x="3550727" y="3546461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distributed(Maxpool2D)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Input(20,16,16,32)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Output(20,4,4,32)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689B0942-BFEC-DDB5-96C5-F38647592DB4}"/>
              </a:ext>
            </a:extLst>
          </p:cNvPr>
          <p:cNvSpPr txBox="1"/>
          <p:nvPr/>
        </p:nvSpPr>
        <p:spPr>
          <a:xfrm>
            <a:off x="648970" y="3546461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distributed(Dropout)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Input(20,4,4,32)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Output(20,4,4,32)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DFD406-6415-C22F-AA35-D1C4794F79C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200400" y="2817247"/>
            <a:ext cx="3503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5EFDBF-BDCD-F1AE-A6A8-7754A2DBEF4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102157" y="2817248"/>
            <a:ext cx="3503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92DEEC-2309-EE0C-D88E-5DA4AD9A619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728199" y="3291994"/>
            <a:ext cx="0" cy="254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D6EA13-885F-AA1F-D40D-CC6EC9A32670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6102157" y="4021207"/>
            <a:ext cx="35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D5F19D-8430-C3BF-3767-916D65263306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200400" y="4021207"/>
            <a:ext cx="35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1ADF61-FDB4-E043-1C23-98BE845A716F}"/>
              </a:ext>
            </a:extLst>
          </p:cNvPr>
          <p:cNvCxnSpPr>
            <a:stCxn id="13" idx="2"/>
          </p:cNvCxnSpPr>
          <p:nvPr/>
        </p:nvCxnSpPr>
        <p:spPr>
          <a:xfrm flipH="1">
            <a:off x="1920240" y="4495952"/>
            <a:ext cx="4445" cy="82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719596A-1DFE-EB03-84F0-41915F5EE49D}"/>
              </a:ext>
            </a:extLst>
          </p:cNvPr>
          <p:cNvSpPr/>
          <p:nvPr/>
        </p:nvSpPr>
        <p:spPr>
          <a:xfrm>
            <a:off x="1625600" y="2037701"/>
            <a:ext cx="426720" cy="2897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31A2FC-7BA7-A794-16A4-04910CA1D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3" r="87111" b="6112"/>
          <a:stretch/>
        </p:blipFill>
        <p:spPr>
          <a:xfrm>
            <a:off x="1586435" y="1047511"/>
            <a:ext cx="505050" cy="9883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5F8CA3-347D-90D9-4D78-0C63AB921AC5}"/>
              </a:ext>
            </a:extLst>
          </p:cNvPr>
          <p:cNvSpPr txBox="1"/>
          <p:nvPr/>
        </p:nvSpPr>
        <p:spPr>
          <a:xfrm>
            <a:off x="2133600" y="134112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frames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>
            <a:extLst>
              <a:ext uri="{FF2B5EF4-FFF2-40B4-BE49-F238E27FC236}">
                <a16:creationId xmlns:a16="http://schemas.microsoft.com/office/drawing/2014/main" id="{158D95C1-A398-30C9-DA45-10BF20023271}"/>
              </a:ext>
            </a:extLst>
          </p:cNvPr>
          <p:cNvSpPr txBox="1"/>
          <p:nvPr/>
        </p:nvSpPr>
        <p:spPr>
          <a:xfrm>
            <a:off x="505846" y="65358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distributed(Conv2D)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Input(20,4,4,32)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Output(20,4,4,64)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B90C9BC4-6FB8-4E2A-E670-8ECEE63708BD}"/>
              </a:ext>
            </a:extLst>
          </p:cNvPr>
          <p:cNvSpPr txBox="1"/>
          <p:nvPr/>
        </p:nvSpPr>
        <p:spPr>
          <a:xfrm>
            <a:off x="3412491" y="65358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distributed(Maxpool2D)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Input(20,4,4,64)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Output(20,2,2,64)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6ACE665-CBE3-366B-6A18-41BDE0F705D8}"/>
              </a:ext>
            </a:extLst>
          </p:cNvPr>
          <p:cNvSpPr txBox="1"/>
          <p:nvPr/>
        </p:nvSpPr>
        <p:spPr>
          <a:xfrm>
            <a:off x="6319136" y="653582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distributed(Dropout)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Input(20,2,2,64)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Output(20,2,2,64)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51A6BAF9-7766-22EE-8DBD-6385F71B8E90}"/>
              </a:ext>
            </a:extLst>
          </p:cNvPr>
          <p:cNvSpPr txBox="1"/>
          <p:nvPr/>
        </p:nvSpPr>
        <p:spPr>
          <a:xfrm>
            <a:off x="6319136" y="187278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distributed(Conv2D)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Input(20,2,2,64)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Output(20,2,2,64)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8908CE88-B904-6F3F-C5C5-A11CDE7E4A9B}"/>
              </a:ext>
            </a:extLst>
          </p:cNvPr>
          <p:cNvSpPr txBox="1"/>
          <p:nvPr/>
        </p:nvSpPr>
        <p:spPr>
          <a:xfrm>
            <a:off x="3412491" y="1878666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distributed(Maxpool2D)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(20,2,2,64) Output(20,1,1,64)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C58CB702-3D28-E3C9-BB6B-674E0149C521}"/>
              </a:ext>
            </a:extLst>
          </p:cNvPr>
          <p:cNvSpPr txBox="1"/>
          <p:nvPr/>
        </p:nvSpPr>
        <p:spPr>
          <a:xfrm>
            <a:off x="505846" y="187278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distributed(Flatten)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(20,1,1,64) Output(20,64)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558BB29D-77B5-8C4D-EA57-5E6B5BA1CAB6}"/>
              </a:ext>
            </a:extLst>
          </p:cNvPr>
          <p:cNvSpPr txBox="1"/>
          <p:nvPr/>
        </p:nvSpPr>
        <p:spPr>
          <a:xfrm>
            <a:off x="505846" y="3224063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LSTM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(20,64)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Output(32)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95D2C2EA-B184-3417-025A-A87E19B37178}"/>
              </a:ext>
            </a:extLst>
          </p:cNvPr>
          <p:cNvSpPr txBox="1"/>
          <p:nvPr/>
        </p:nvSpPr>
        <p:spPr>
          <a:xfrm>
            <a:off x="3422017" y="3224062"/>
            <a:ext cx="2551430" cy="949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Dense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(32)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Output(11)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AA32BA-FCF9-EEAE-9F04-DDB9FBF94F29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781561" y="-264160"/>
            <a:ext cx="0" cy="91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B338-3541-34E4-3812-13519A2CFBFD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3057276" y="1128329"/>
            <a:ext cx="355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965971-E4CF-B1F6-7820-03A299FA34F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963921" y="1128328"/>
            <a:ext cx="3552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F0171-01AC-38BF-B573-455A43C10908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594851" y="1603073"/>
            <a:ext cx="0" cy="26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B0ADA0-02DE-83F9-5541-5E909ADECD7A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5963921" y="2347529"/>
            <a:ext cx="355215" cy="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D61AA-D6BA-D50F-DAD8-537744955159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3057276" y="2347529"/>
            <a:ext cx="355215" cy="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EE530C-0637-4D43-DC9E-D9ABD6232C03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781561" y="2822274"/>
            <a:ext cx="0" cy="40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90CB07-9BEB-3533-A1CF-03B5E8212D8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057276" y="3698808"/>
            <a:ext cx="3647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0CF2182-BCA8-A354-9371-761DB9A4B01E}"/>
              </a:ext>
            </a:extLst>
          </p:cNvPr>
          <p:cNvSpPr/>
          <p:nvPr/>
        </p:nvSpPr>
        <p:spPr>
          <a:xfrm>
            <a:off x="6202931" y="3505767"/>
            <a:ext cx="232410" cy="3149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2FDAC-3588-88E2-1C76-7B209AA0C82D}"/>
              </a:ext>
            </a:extLst>
          </p:cNvPr>
          <p:cNvSpPr txBox="1"/>
          <p:nvPr/>
        </p:nvSpPr>
        <p:spPr>
          <a:xfrm>
            <a:off x="6564746" y="3505767"/>
            <a:ext cx="176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Yoga</a:t>
            </a:r>
          </a:p>
        </p:txBody>
      </p:sp>
    </p:spTree>
    <p:extLst>
      <p:ext uri="{BB962C8B-B14F-4D97-AF65-F5344CB8AC3E}">
        <p14:creationId xmlns:p14="http://schemas.microsoft.com/office/powerpoint/2010/main" val="414084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B7F7C0-0432-CF52-5D0C-CFCF27452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19" y="1097280"/>
            <a:ext cx="8619214" cy="29489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Data set:- UFC 101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Algorithms:- CNN, LSTM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Language :- Python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Framework :- Streamlit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Each Conv2D layer uses a RELU activation function</a:t>
            </a:r>
          </a:p>
        </p:txBody>
      </p:sp>
      <p:sp>
        <p:nvSpPr>
          <p:cNvPr id="2" name="Google Shape;1458;p36">
            <a:extLst>
              <a:ext uri="{FF2B5EF4-FFF2-40B4-BE49-F238E27FC236}">
                <a16:creationId xmlns:a16="http://schemas.microsoft.com/office/drawing/2014/main" id="{4E542C0B-9785-86F3-8FF5-D2DFC3847B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590" y="3390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DETAILS</a:t>
            </a:r>
            <a:endParaRPr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D498-F6AF-63B5-E67D-A60531EBE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t="47704" r="42417" b="45333"/>
          <a:stretch/>
        </p:blipFill>
        <p:spPr>
          <a:xfrm>
            <a:off x="1044065" y="4114800"/>
            <a:ext cx="7055870" cy="5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58;p36">
            <a:extLst>
              <a:ext uri="{FF2B5EF4-FFF2-40B4-BE49-F238E27FC236}">
                <a16:creationId xmlns:a16="http://schemas.microsoft.com/office/drawing/2014/main" id="{9160BA5B-54D4-2A2D-0BD1-CCA124D61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050" y="4000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IMPLEMENTATION SCREENSHOTS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44672-5061-9DCE-66BD-091363481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3" t="28169" r="13197" b="55280"/>
          <a:stretch/>
        </p:blipFill>
        <p:spPr>
          <a:xfrm>
            <a:off x="253927" y="1595806"/>
            <a:ext cx="8636146" cy="1322653"/>
          </a:xfrm>
          <a:prstGeom prst="rect">
            <a:avLst/>
          </a:prstGeom>
        </p:spPr>
      </p:pic>
      <p:sp>
        <p:nvSpPr>
          <p:cNvPr id="6" name="Google Shape;1533;p39">
            <a:extLst>
              <a:ext uri="{FF2B5EF4-FFF2-40B4-BE49-F238E27FC236}">
                <a16:creationId xmlns:a16="http://schemas.microsoft.com/office/drawing/2014/main" id="{0D29166D-AF2B-4985-8663-D11651B7745B}"/>
              </a:ext>
            </a:extLst>
          </p:cNvPr>
          <p:cNvSpPr txBox="1">
            <a:spLocks/>
          </p:cNvSpPr>
          <p:nvPr/>
        </p:nvSpPr>
        <p:spPr>
          <a:xfrm>
            <a:off x="1014492" y="3071717"/>
            <a:ext cx="76239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7" name="Google Shape;1533;p39">
            <a:extLst>
              <a:ext uri="{FF2B5EF4-FFF2-40B4-BE49-F238E27FC236}">
                <a16:creationId xmlns:a16="http://schemas.microsoft.com/office/drawing/2014/main" id="{C7B7F97A-6A1A-CC86-3C94-9CBEB432B5FE}"/>
              </a:ext>
            </a:extLst>
          </p:cNvPr>
          <p:cNvSpPr txBox="1">
            <a:spLocks/>
          </p:cNvSpPr>
          <p:nvPr/>
        </p:nvSpPr>
        <p:spPr>
          <a:xfrm>
            <a:off x="1014492" y="3071717"/>
            <a:ext cx="76239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85% accuracy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83756F-D974-47B9-8284-2CA0A25A61C8}"/>
                  </a:ext>
                </a:extLst>
              </p14:cNvPr>
              <p14:cNvContentPartPr/>
              <p14:nvPr/>
            </p14:nvContentPartPr>
            <p14:xfrm>
              <a:off x="5498472" y="2218416"/>
              <a:ext cx="10400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83756F-D974-47B9-8284-2CA0A25A61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2472" y="2146416"/>
                <a:ext cx="1111680" cy="15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A1E056-5862-AEA4-8898-3CE53C0B5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3" t="23503" r="33305" b="24670"/>
          <a:stretch/>
        </p:blipFill>
        <p:spPr>
          <a:xfrm>
            <a:off x="4494508" y="984142"/>
            <a:ext cx="3595607" cy="2665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C4766-881B-92C8-FEEE-6E2E8D99B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21" t="35857" r="32457" b="12316"/>
          <a:stretch/>
        </p:blipFill>
        <p:spPr>
          <a:xfrm>
            <a:off x="829160" y="984142"/>
            <a:ext cx="3595607" cy="2665708"/>
          </a:xfrm>
          <a:prstGeom prst="rect">
            <a:avLst/>
          </a:prstGeom>
        </p:spPr>
      </p:pic>
      <p:sp>
        <p:nvSpPr>
          <p:cNvPr id="2" name="Google Shape;1533;p39">
            <a:extLst>
              <a:ext uri="{FF2B5EF4-FFF2-40B4-BE49-F238E27FC236}">
                <a16:creationId xmlns:a16="http://schemas.microsoft.com/office/drawing/2014/main" id="{AFED9D39-FAF8-F4B1-4DB3-55005381DC0C}"/>
              </a:ext>
            </a:extLst>
          </p:cNvPr>
          <p:cNvSpPr txBox="1">
            <a:spLocks/>
          </p:cNvSpPr>
          <p:nvPr/>
        </p:nvSpPr>
        <p:spPr>
          <a:xfrm>
            <a:off x="886955" y="3649850"/>
            <a:ext cx="3480016" cy="573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Accuracy Graph</a:t>
            </a:r>
          </a:p>
        </p:txBody>
      </p:sp>
      <p:sp>
        <p:nvSpPr>
          <p:cNvPr id="3" name="Google Shape;1533;p39">
            <a:extLst>
              <a:ext uri="{FF2B5EF4-FFF2-40B4-BE49-F238E27FC236}">
                <a16:creationId xmlns:a16="http://schemas.microsoft.com/office/drawing/2014/main" id="{3C6F129D-4E41-B37B-D4DA-5E8B3BE1A840}"/>
              </a:ext>
            </a:extLst>
          </p:cNvPr>
          <p:cNvSpPr txBox="1">
            <a:spLocks/>
          </p:cNvSpPr>
          <p:nvPr/>
        </p:nvSpPr>
        <p:spPr>
          <a:xfrm>
            <a:off x="4552303" y="3649850"/>
            <a:ext cx="3480016" cy="573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Loss Graph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3C3F96-0207-778C-4EBC-3B557155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7" t="23654" r="4407" b="6893"/>
          <a:stretch/>
        </p:blipFill>
        <p:spPr>
          <a:xfrm>
            <a:off x="1557580" y="464949"/>
            <a:ext cx="6199322" cy="3572360"/>
          </a:xfrm>
          <a:prstGeom prst="rect">
            <a:avLst/>
          </a:prstGeom>
        </p:spPr>
      </p:pic>
      <p:sp>
        <p:nvSpPr>
          <p:cNvPr id="11" name="Google Shape;1533;p39">
            <a:extLst>
              <a:ext uri="{FF2B5EF4-FFF2-40B4-BE49-F238E27FC236}">
                <a16:creationId xmlns:a16="http://schemas.microsoft.com/office/drawing/2014/main" id="{B04F1262-6354-C7FA-207B-26E3022AD7F9}"/>
              </a:ext>
            </a:extLst>
          </p:cNvPr>
          <p:cNvSpPr txBox="1">
            <a:spLocks/>
          </p:cNvSpPr>
          <p:nvPr/>
        </p:nvSpPr>
        <p:spPr>
          <a:xfrm>
            <a:off x="2917233" y="4105113"/>
            <a:ext cx="3480016" cy="573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Git history graph</a:t>
            </a:r>
          </a:p>
        </p:txBody>
      </p:sp>
    </p:spTree>
    <p:extLst>
      <p:ext uri="{BB962C8B-B14F-4D97-AF65-F5344CB8AC3E}">
        <p14:creationId xmlns:p14="http://schemas.microsoft.com/office/powerpoint/2010/main" val="36162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35FCDA43-B8B3-F445-1E0C-A3E3E8F95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58;p36">
            <a:extLst>
              <a:ext uri="{FF2B5EF4-FFF2-40B4-BE49-F238E27FC236}">
                <a16:creationId xmlns:a16="http://schemas.microsoft.com/office/drawing/2014/main" id="{FDFB9C4E-219F-E431-C8BC-39FCE6A33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94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CONCLUSION</a:t>
            </a:r>
            <a:endParaRPr sz="3000" dirty="0"/>
          </a:p>
        </p:txBody>
      </p:sp>
      <p:sp>
        <p:nvSpPr>
          <p:cNvPr id="23" name="Google Shape;1533;p39">
            <a:extLst>
              <a:ext uri="{FF2B5EF4-FFF2-40B4-BE49-F238E27FC236}">
                <a16:creationId xmlns:a16="http://schemas.microsoft.com/office/drawing/2014/main" id="{4D075A57-AFD4-C95B-AEF7-139DA32C07EB}"/>
              </a:ext>
            </a:extLst>
          </p:cNvPr>
          <p:cNvSpPr txBox="1">
            <a:spLocks/>
          </p:cNvSpPr>
          <p:nvPr/>
        </p:nvSpPr>
        <p:spPr>
          <a:xfrm>
            <a:off x="798795" y="1712143"/>
            <a:ext cx="8244465" cy="233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success fully completed the project and the system works as expected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the time of building the project I gained the knowledge about how modern technologies are working and got a chance to put hands on the </a:t>
            </a:r>
            <a:r>
              <a:rPr lang="en-US" sz="2400" dirty="0" err="1"/>
              <a:t>futurestic</a:t>
            </a:r>
            <a:r>
              <a:rPr lang="en-US" sz="2400" dirty="0"/>
              <a:t> 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33;p39">
            <a:extLst>
              <a:ext uri="{FF2B5EF4-FFF2-40B4-BE49-F238E27FC236}">
                <a16:creationId xmlns:a16="http://schemas.microsoft.com/office/drawing/2014/main" id="{4D075A57-AFD4-C95B-AEF7-139DA32C07EB}"/>
              </a:ext>
            </a:extLst>
          </p:cNvPr>
          <p:cNvSpPr txBox="1">
            <a:spLocks/>
          </p:cNvSpPr>
          <p:nvPr/>
        </p:nvSpPr>
        <p:spPr>
          <a:xfrm>
            <a:off x="449767" y="1278190"/>
            <a:ext cx="8244465" cy="2735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conclusion, the proposed system is like a combination of most widely used models. It's faster, more accurate, and can handle a wider range of tasks without needing constant human intervention.</a:t>
            </a:r>
          </a:p>
        </p:txBody>
      </p:sp>
    </p:spTree>
    <p:extLst>
      <p:ext uri="{BB962C8B-B14F-4D97-AF65-F5344CB8AC3E}">
        <p14:creationId xmlns:p14="http://schemas.microsoft.com/office/powerpoint/2010/main" val="35858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AE5-EBA1-B12C-48D4-1D51FCDC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ACTIVITY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5AA3D-639A-AD10-2096-343C8FA52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40" y="1271287"/>
            <a:ext cx="8176027" cy="3773412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00"/>
                </a:highlight>
              </a:rPr>
              <a:t>The goal of Human Activity Recognition (HAR) systems is to analyze patterns in video frames to infer the activities being performed by individuals.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dirty="0"/>
              <a:t>HAR has been treated as a typical classification problem in computer vision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21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F05-014A-5FB1-1AD1-5C475946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97" y="173804"/>
            <a:ext cx="7704000" cy="572700"/>
          </a:xfrm>
        </p:spPr>
        <p:txBody>
          <a:bodyPr/>
          <a:lstStyle/>
          <a:p>
            <a:pPr algn="l"/>
            <a:r>
              <a:rPr lang="en-US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5BC7-2901-73EF-F742-50E76BEC5CFA}"/>
              </a:ext>
            </a:extLst>
          </p:cNvPr>
          <p:cNvSpPr txBox="1"/>
          <p:nvPr/>
        </p:nvSpPr>
        <p:spPr>
          <a:xfrm>
            <a:off x="298342" y="645519"/>
            <a:ext cx="854731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69863">
              <a:buFont typeface="Arial" panose="020B0604020202020204" pitchFamily="34" charset="0"/>
              <a:buChar char="•"/>
              <a:tabLst>
                <a:tab pos="688975" algn="l"/>
              </a:tabLst>
            </a:pPr>
            <a:endParaRPr lang="en-US" dirty="0"/>
          </a:p>
          <a:p>
            <a:pPr marL="458787" indent="-342900" algn="just">
              <a:buFont typeface="+mj-lt"/>
              <a:buAutoNum type="arabicPeriod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Gupta N,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Human activity recognition in artificial intelligence framework: A narrative review. 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</a:p>
          <a:p>
            <a:pPr marL="285750" indent="-169863" algn="just">
              <a:buFont typeface="Arial" panose="020B0604020202020204" pitchFamily="34" charset="0"/>
              <a:buChar char="•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Dhiman C,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 review of state-of-the-art techniques for abnormal human activity recognition.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2019</a:t>
            </a: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Beddiar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D.R.,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Vision-based human activity recognition: A survey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. 2020</a:t>
            </a: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ayak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R.,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Review article A comprehensive review on deep learning-based methods for video anomaly detection.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2021</a:t>
            </a: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2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Wang Y.,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 survey on wearable sensor modality </a:t>
            </a:r>
            <a:r>
              <a:rPr lang="en-US" sz="1800" b="1" dirty="0" err="1">
                <a:latin typeface="Poppins" panose="00000500000000000000" pitchFamily="2" charset="0"/>
                <a:cs typeface="Poppins" panose="00000500000000000000" pitchFamily="2" charset="0"/>
              </a:rPr>
              <a:t>centred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 human activity recognition in health care.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2019</a:t>
            </a:r>
          </a:p>
          <a:p>
            <a:pPr marL="285750" indent="-169863">
              <a:buFont typeface="Arial" panose="020B0604020202020204" pitchFamily="34" charset="0"/>
              <a:buChar char="•"/>
              <a:tabLst>
                <a:tab pos="688975" algn="l"/>
              </a:tabLst>
            </a:pPr>
            <a:endParaRPr lang="en-US" dirty="0"/>
          </a:p>
          <a:p>
            <a:pPr marL="285750" indent="-169863">
              <a:buFont typeface="Arial" panose="020B0604020202020204" pitchFamily="34" charset="0"/>
              <a:buChar char="•"/>
              <a:tabLst>
                <a:tab pos="688975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9C5BC7-2901-73EF-F742-50E76BEC5CFA}"/>
              </a:ext>
            </a:extLst>
          </p:cNvPr>
          <p:cNvSpPr txBox="1"/>
          <p:nvPr/>
        </p:nvSpPr>
        <p:spPr>
          <a:xfrm>
            <a:off x="147234" y="568273"/>
            <a:ext cx="88495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Hassan M.M.,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 robust human activity recognition system using smartphone sensors and deep learning.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2018</a:t>
            </a: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Zhu Q,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 Novel </a:t>
            </a:r>
            <a:r>
              <a:rPr lang="en-US" sz="1800" b="1" dirty="0" err="1">
                <a:latin typeface="Poppins" panose="00000500000000000000" pitchFamily="2" charset="0"/>
                <a:cs typeface="Poppins" panose="00000500000000000000" pitchFamily="2" charset="0"/>
              </a:rPr>
              <a:t>Semisupervised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 Deep Learning Method for Human Activity Recognition.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2018</a:t>
            </a: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Khan Z.N.,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Attention induced multi-head convolutional neural network for human activity recognition.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Rueda F.M.,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Convolutional neural networks for human activity recognition using body-worn sensors.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2018</a:t>
            </a: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8787" indent="-342900" algn="just">
              <a:buFont typeface="+mj-lt"/>
              <a:buAutoNum type="arabicPeriod" startAt="6"/>
              <a:tabLst>
                <a:tab pos="688975" algn="l"/>
              </a:tabLs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HADIQA AMAN ULLAH,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Analysis of Deep Neural Networks for Human Activity Recognition in Videos-A Systematic Literature Review.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US" sz="1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8;p36">
            <a:extLst>
              <a:ext uri="{FF2B5EF4-FFF2-40B4-BE49-F238E27FC236}">
                <a16:creationId xmlns:a16="http://schemas.microsoft.com/office/drawing/2014/main" id="{8A39D289-AB77-282C-F779-78D023502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1240" y="1806063"/>
            <a:ext cx="5221520" cy="1417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6422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B836-C906-2C41-2AD6-FBCE1C41C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48039"/>
            <a:ext cx="8229599" cy="3114734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2400" dirty="0"/>
              <a:t>HAR based on visual and sensory data has a huge number of potential applications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2400" dirty="0"/>
              <a:t>HAR has numerous applications across various domains including healthcare, fitness tracking, surveillance, and human-computer interaction.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3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679950" y="527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OF THE PROJECT</a:t>
            </a:r>
            <a:endParaRPr dirty="0"/>
          </a:p>
        </p:txBody>
      </p:sp>
      <p:sp>
        <p:nvSpPr>
          <p:cNvPr id="4" name="Google Shape;1533;p39">
            <a:extLst>
              <a:ext uri="{FF2B5EF4-FFF2-40B4-BE49-F238E27FC236}">
                <a16:creationId xmlns:a16="http://schemas.microsoft.com/office/drawing/2014/main" id="{5713346C-5AE3-C99F-89D3-A3D04CA0F2C1}"/>
              </a:ext>
            </a:extLst>
          </p:cNvPr>
          <p:cNvSpPr txBox="1">
            <a:spLocks/>
          </p:cNvSpPr>
          <p:nvPr/>
        </p:nvSpPr>
        <p:spPr>
          <a:xfrm>
            <a:off x="760050" y="1786675"/>
            <a:ext cx="76239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3CD6F-6E38-AE7F-3234-1A08C318A3C2}"/>
              </a:ext>
            </a:extLst>
          </p:cNvPr>
          <p:cNvSpPr txBox="1"/>
          <p:nvPr/>
        </p:nvSpPr>
        <p:spPr>
          <a:xfrm>
            <a:off x="679950" y="1199235"/>
            <a:ext cx="770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a system capable of accurately recognizing and classifying human actions in video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system uses machine learning and computer vision techniques to analyze pre-recorded video footage.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458;p36">
            <a:extLst>
              <a:ext uri="{FF2B5EF4-FFF2-40B4-BE49-F238E27FC236}">
                <a16:creationId xmlns:a16="http://schemas.microsoft.com/office/drawing/2014/main" id="{0BDC66B9-4534-8879-FA43-E7ABCC3BE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826" y="6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EXISTING SYSTEM</a:t>
            </a:r>
            <a:endParaRPr sz="3000" dirty="0"/>
          </a:p>
        </p:txBody>
      </p:sp>
      <p:sp>
        <p:nvSpPr>
          <p:cNvPr id="13" name="Google Shape;1533;p39">
            <a:extLst>
              <a:ext uri="{FF2B5EF4-FFF2-40B4-BE49-F238E27FC236}">
                <a16:creationId xmlns:a16="http://schemas.microsoft.com/office/drawing/2014/main" id="{1CF7603C-ED45-05A5-B6B8-68FCE171D656}"/>
              </a:ext>
            </a:extLst>
          </p:cNvPr>
          <p:cNvSpPr txBox="1">
            <a:spLocks/>
          </p:cNvSpPr>
          <p:nvPr/>
        </p:nvSpPr>
        <p:spPr>
          <a:xfrm>
            <a:off x="749729" y="1236393"/>
            <a:ext cx="8098655" cy="2859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144A0-70B2-89B5-04AA-1FABAA674418}"/>
              </a:ext>
            </a:extLst>
          </p:cNvPr>
          <p:cNvSpPr txBox="1"/>
          <p:nvPr/>
        </p:nvSpPr>
        <p:spPr>
          <a:xfrm>
            <a:off x="502491" y="1450379"/>
            <a:ext cx="830998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Title: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Human Activity Recognition: Review, Taxonomy and Open Challenges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Author: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1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Muhammad Haseeb Arshad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Published online: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2022 Aug 27</a:t>
            </a:r>
            <a:endParaRPr lang="en-US" sz="1600" b="1" i="0" dirty="0">
              <a:solidFill>
                <a:schemeClr val="accent2">
                  <a:lumMod val="10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a article which studied 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1200 papers about HAR.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 this article it shows which technologies are used to build the system in each paper</a:t>
            </a:r>
            <a:endParaRPr lang="en-US" sz="2400" dirty="0">
              <a:solidFill>
                <a:schemeClr val="accent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B9CDEE-6BF7-7558-B441-5EF9A161C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0" t="19435" r="33009" b="12466"/>
          <a:stretch/>
        </p:blipFill>
        <p:spPr>
          <a:xfrm>
            <a:off x="1514958" y="364428"/>
            <a:ext cx="6114084" cy="4414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2CEA40-EF07-A0CC-FF99-FD7665D0829E}"/>
              </a:ext>
            </a:extLst>
          </p:cNvPr>
          <p:cNvSpPr/>
          <p:nvPr/>
        </p:nvSpPr>
        <p:spPr>
          <a:xfrm>
            <a:off x="1565329" y="4107051"/>
            <a:ext cx="550190" cy="255722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BF0AA2-2FD1-6F21-6C4A-73647D78C013}"/>
                  </a:ext>
                </a:extLst>
              </p14:cNvPr>
              <p14:cNvContentPartPr/>
              <p14:nvPr/>
            </p14:nvContentPartPr>
            <p14:xfrm>
              <a:off x="2213945" y="3095475"/>
              <a:ext cx="190800" cy="21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BF0AA2-2FD1-6F21-6C4A-73647D78C0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945" y="3023475"/>
                <a:ext cx="2624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3F64B9-13BA-36DF-7F81-BB8EC05E23A9}"/>
                  </a:ext>
                </a:extLst>
              </p14:cNvPr>
              <p14:cNvContentPartPr/>
              <p14:nvPr/>
            </p14:nvContentPartPr>
            <p14:xfrm>
              <a:off x="2436425" y="3121395"/>
              <a:ext cx="19296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3F64B9-13BA-36DF-7F81-BB8EC05E23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0425" y="3049395"/>
                <a:ext cx="26460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2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C032D1-6FD3-43C7-ED17-37B4772A3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37"/>
          <a:stretch/>
        </p:blipFill>
        <p:spPr>
          <a:xfrm>
            <a:off x="1329358" y="348181"/>
            <a:ext cx="6485283" cy="441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93672-6916-A69D-C9EC-A64061690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87"/>
          <a:stretch/>
        </p:blipFill>
        <p:spPr>
          <a:xfrm>
            <a:off x="1329358" y="1836887"/>
            <a:ext cx="6485283" cy="2942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6935F-75E4-A51A-7C32-355304042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9" t="46855" r="34424" b="21598"/>
          <a:stretch/>
        </p:blipFill>
        <p:spPr>
          <a:xfrm>
            <a:off x="1329358" y="1297256"/>
            <a:ext cx="6485283" cy="2226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7C9DB3-B160-D3A9-3C6F-7AB7B8CE3AD8}"/>
                  </a:ext>
                </a:extLst>
              </p14:cNvPr>
              <p14:cNvContentPartPr/>
              <p14:nvPr/>
            </p14:nvContentPartPr>
            <p14:xfrm>
              <a:off x="4176647" y="2394403"/>
              <a:ext cx="2005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7C9DB3-B160-D3A9-3C6F-7AB7B8CE3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1007" y="2322403"/>
                <a:ext cx="272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3247EC-B226-C95A-EC27-AE5698AECE01}"/>
                  </a:ext>
                </a:extLst>
              </p14:cNvPr>
              <p14:cNvContentPartPr/>
              <p14:nvPr/>
            </p14:nvContentPartPr>
            <p14:xfrm>
              <a:off x="3394007" y="4396723"/>
              <a:ext cx="531720" cy="2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3247EC-B226-C95A-EC27-AE5698AEC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8367" y="4325083"/>
                <a:ext cx="603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A735FE-2F02-2602-7152-E7AF2102C80D}"/>
                  </a:ext>
                </a:extLst>
              </p14:cNvPr>
              <p14:cNvContentPartPr/>
              <p14:nvPr/>
            </p14:nvContentPartPr>
            <p14:xfrm>
              <a:off x="2603447" y="3711643"/>
              <a:ext cx="1764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A735FE-2F02-2602-7152-E7AF2102C8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7807" y="3639643"/>
                <a:ext cx="248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AED71E-C774-1066-E06C-46184D4B715C}"/>
                  </a:ext>
                </a:extLst>
              </p14:cNvPr>
              <p14:cNvContentPartPr/>
              <p14:nvPr/>
            </p14:nvContentPartPr>
            <p14:xfrm>
              <a:off x="2572487" y="2881843"/>
              <a:ext cx="48744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AED71E-C774-1066-E06C-46184D4B71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6487" y="2809843"/>
                <a:ext cx="5590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FFCB99-B150-DB40-347A-8E8C534CDA43}"/>
                  </a:ext>
                </a:extLst>
              </p14:cNvPr>
              <p14:cNvContentPartPr/>
              <p14:nvPr/>
            </p14:nvContentPartPr>
            <p14:xfrm>
              <a:off x="3448367" y="2905603"/>
              <a:ext cx="213840" cy="16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FFCB99-B150-DB40-347A-8E8C534CDA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2367" y="2833963"/>
                <a:ext cx="285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62851F-054E-CA57-0DE1-C79A84C0AAE0}"/>
                  </a:ext>
                </a:extLst>
              </p14:cNvPr>
              <p14:cNvContentPartPr/>
              <p14:nvPr/>
            </p14:nvContentPartPr>
            <p14:xfrm>
              <a:off x="4416767" y="1463803"/>
              <a:ext cx="1366560" cy="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62851F-054E-CA57-0DE1-C79A84C0AA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81127" y="1392163"/>
                <a:ext cx="143820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2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1458;p36">
            <a:extLst>
              <a:ext uri="{FF2B5EF4-FFF2-40B4-BE49-F238E27FC236}">
                <a16:creationId xmlns:a16="http://schemas.microsoft.com/office/drawing/2014/main" id="{4C82DFAC-E6F9-4303-DC23-6E1CFA3991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950" y="1942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PROPOSED SYSTEM</a:t>
            </a:r>
            <a:endParaRPr sz="3000" dirty="0"/>
          </a:p>
        </p:txBody>
      </p:sp>
      <p:sp>
        <p:nvSpPr>
          <p:cNvPr id="9" name="Google Shape;1533;p39">
            <a:extLst>
              <a:ext uri="{FF2B5EF4-FFF2-40B4-BE49-F238E27FC236}">
                <a16:creationId xmlns:a16="http://schemas.microsoft.com/office/drawing/2014/main" id="{2A274F02-C89F-FD21-4898-A8AE47CAA750}"/>
              </a:ext>
            </a:extLst>
          </p:cNvPr>
          <p:cNvSpPr txBox="1">
            <a:spLocks/>
          </p:cNvSpPr>
          <p:nvPr/>
        </p:nvSpPr>
        <p:spPr>
          <a:xfrm>
            <a:off x="760050" y="1165531"/>
            <a:ext cx="7623900" cy="3457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analyzing the article I decide to build a model which is a combination of most widely used models.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8;p36">
            <a:extLst>
              <a:ext uri="{FF2B5EF4-FFF2-40B4-BE49-F238E27FC236}">
                <a16:creationId xmlns:a16="http://schemas.microsoft.com/office/drawing/2014/main" id="{6799D295-3736-915C-7626-C1F8AB4F2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950" y="1942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SYSTEM REQUIREMENTS</a:t>
            </a:r>
            <a:endParaRPr sz="3000" dirty="0"/>
          </a:p>
        </p:txBody>
      </p:sp>
      <p:sp>
        <p:nvSpPr>
          <p:cNvPr id="7" name="Google Shape;1533;p39">
            <a:extLst>
              <a:ext uri="{FF2B5EF4-FFF2-40B4-BE49-F238E27FC236}">
                <a16:creationId xmlns:a16="http://schemas.microsoft.com/office/drawing/2014/main" id="{41332630-9ACF-524C-1A42-E0F25686E324}"/>
              </a:ext>
            </a:extLst>
          </p:cNvPr>
          <p:cNvSpPr txBox="1">
            <a:spLocks/>
          </p:cNvSpPr>
          <p:nvPr/>
        </p:nvSpPr>
        <p:spPr>
          <a:xfrm>
            <a:off x="760050" y="1020751"/>
            <a:ext cx="8010570" cy="3457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Hardware Requirements 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85800" lvl="3" indent="-282575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Processor: Intel Core i5 </a:t>
            </a:r>
          </a:p>
          <a:p>
            <a:pPr marL="685800" lvl="3" indent="-282575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Hard disk: 80GB Minimum </a:t>
            </a:r>
          </a:p>
          <a:p>
            <a:pPr marL="685800" lvl="3" indent="-282575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RAM: 16 GB </a:t>
            </a:r>
          </a:p>
          <a:p>
            <a:pPr marL="685800" lvl="3" indent="-282575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Monitor: 13inch Monitor </a:t>
            </a:r>
          </a:p>
          <a:p>
            <a:pPr marL="685800" lvl="3" indent="-282575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Keyboard: Standard 101/102 keyboard</a:t>
            </a:r>
          </a:p>
        </p:txBody>
      </p:sp>
    </p:spTree>
    <p:extLst>
      <p:ext uri="{BB962C8B-B14F-4D97-AF65-F5344CB8AC3E}">
        <p14:creationId xmlns:p14="http://schemas.microsoft.com/office/powerpoint/2010/main" val="32481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717</Words>
  <Application>Microsoft Office PowerPoint</Application>
  <PresentationFormat>On-screen Show (16:9)</PresentationFormat>
  <Paragraphs>119</Paragraphs>
  <Slides>22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IBM Plex Mono</vt:lpstr>
      <vt:lpstr>Poppins</vt:lpstr>
      <vt:lpstr>Roboto Condensed Light</vt:lpstr>
      <vt:lpstr>Times New Roman</vt:lpstr>
      <vt:lpstr>Wingdings</vt:lpstr>
      <vt:lpstr>Introduction to Coding Workshop by Slidesgo</vt:lpstr>
      <vt:lpstr>Human Activity Recognition</vt:lpstr>
      <vt:lpstr>HUMAN ACTIVITY RECOGNITION</vt:lpstr>
      <vt:lpstr>PowerPoint Presentation</vt:lpstr>
      <vt:lpstr>AIM OF THE PROJECT</vt:lpstr>
      <vt:lpstr>EXISTING SYSTEM</vt:lpstr>
      <vt:lpstr>PowerPoint Presentation</vt:lpstr>
      <vt:lpstr>PowerPoint Presentation</vt:lpstr>
      <vt:lpstr>PROPOSED SYSTEM</vt:lpstr>
      <vt:lpstr>SYSTEM REQUIREMENTS</vt:lpstr>
      <vt:lpstr>PowerPoint Presentation</vt:lpstr>
      <vt:lpstr>PROCESS FLOW</vt:lpstr>
      <vt:lpstr>PowerPoint Presentation</vt:lpstr>
      <vt:lpstr>IMPLEMENTATION DETAILS</vt:lpstr>
      <vt:lpstr>IMPLEMENTATION SCREENSHOTS</vt:lpstr>
      <vt:lpstr>PowerPoint Presentation</vt:lpstr>
      <vt:lpstr>PowerPoint Presentation</vt:lpstr>
      <vt:lpstr>PowerPoint Presentation</vt:lpstr>
      <vt:lpstr>CONCLUSION</vt:lpstr>
      <vt:lpstr>PowerPoint Presentation</vt:lpstr>
      <vt:lpstr>REFERENCE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QUIZ</dc:title>
  <cp:lastModifiedBy>THOMAS ANTONY</cp:lastModifiedBy>
  <cp:revision>16</cp:revision>
  <dcterms:modified xsi:type="dcterms:W3CDTF">2024-07-06T10:32:52Z</dcterms:modified>
</cp:coreProperties>
</file>